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210 수퍼사이즈 Black Box" panose="020B0604020202020204" charset="-127"/>
      <p:regular r:id="rId14"/>
    </p:embeddedFont>
    <p:embeddedFont>
      <p:font typeface="Canva Sans" panose="020B0604020202020204" charset="0"/>
      <p:regular r:id="rId15"/>
    </p:embeddedFont>
    <p:embeddedFont>
      <p:font typeface="Canva Sans Bold" panose="020B0604020202020204" charset="0"/>
      <p:regular r:id="rId16"/>
    </p:embeddedFont>
    <p:embeddedFont>
      <p:font typeface="Inter" panose="020B0604020202020204" charset="0"/>
      <p:regular r:id="rId17"/>
    </p:embeddedFont>
    <p:embeddedFont>
      <p:font typeface="Inter Bold" panose="020B0604020202020204" charset="0"/>
      <p:regular r:id="rId18"/>
    </p:embeddedFont>
    <p:embeddedFont>
      <p:font typeface="Montserrat" panose="020F0502020204030204" pitchFamily="2" charset="0"/>
      <p:regular r:id="rId19"/>
    </p:embeddedFont>
    <p:embeddedFont>
      <p:font typeface="Montserrat Bold" panose="020B0604020202020204" charset="0"/>
      <p:regular r:id="rId20"/>
    </p:embeddedFont>
    <p:embeddedFont>
      <p:font typeface="Montserrat Medium" panose="020F0502020204030204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85452" y="7894186"/>
            <a:ext cx="1613995" cy="1608126"/>
          </a:xfrm>
          <a:custGeom>
            <a:avLst/>
            <a:gdLst/>
            <a:ahLst/>
            <a:cxnLst/>
            <a:rect l="l" t="t" r="r" b="b"/>
            <a:pathLst>
              <a:path w="1613995" h="1608126">
                <a:moveTo>
                  <a:pt x="0" y="0"/>
                </a:moveTo>
                <a:lnTo>
                  <a:pt x="1613996" y="0"/>
                </a:lnTo>
                <a:lnTo>
                  <a:pt x="1613996" y="1608127"/>
                </a:lnTo>
                <a:lnTo>
                  <a:pt x="0" y="16081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765921">
            <a:off x="15951730" y="3341953"/>
            <a:ext cx="2094087" cy="1743327"/>
          </a:xfrm>
          <a:custGeom>
            <a:avLst/>
            <a:gdLst/>
            <a:ahLst/>
            <a:cxnLst/>
            <a:rect l="l" t="t" r="r" b="b"/>
            <a:pathLst>
              <a:path w="2094087" h="1743327">
                <a:moveTo>
                  <a:pt x="0" y="0"/>
                </a:moveTo>
                <a:lnTo>
                  <a:pt x="2094087" y="0"/>
                </a:lnTo>
                <a:lnTo>
                  <a:pt x="2094087" y="1743327"/>
                </a:lnTo>
                <a:lnTo>
                  <a:pt x="0" y="17433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13372" y="2896998"/>
            <a:ext cx="1179078" cy="2475754"/>
          </a:xfrm>
          <a:custGeom>
            <a:avLst/>
            <a:gdLst/>
            <a:ahLst/>
            <a:cxnLst/>
            <a:rect l="l" t="t" r="r" b="b"/>
            <a:pathLst>
              <a:path w="1179078" h="2475754">
                <a:moveTo>
                  <a:pt x="0" y="0"/>
                </a:moveTo>
                <a:lnTo>
                  <a:pt x="1179078" y="0"/>
                </a:lnTo>
                <a:lnTo>
                  <a:pt x="1179078" y="2475754"/>
                </a:lnTo>
                <a:lnTo>
                  <a:pt x="0" y="24757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785008" y="7894186"/>
            <a:ext cx="1613995" cy="1608126"/>
          </a:xfrm>
          <a:custGeom>
            <a:avLst/>
            <a:gdLst/>
            <a:ahLst/>
            <a:cxnLst/>
            <a:rect l="l" t="t" r="r" b="b"/>
            <a:pathLst>
              <a:path w="1613995" h="1608126">
                <a:moveTo>
                  <a:pt x="0" y="0"/>
                </a:moveTo>
                <a:lnTo>
                  <a:pt x="1613995" y="0"/>
                </a:lnTo>
                <a:lnTo>
                  <a:pt x="1613995" y="1608127"/>
                </a:lnTo>
                <a:lnTo>
                  <a:pt x="0" y="16081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60575" y="1381720"/>
            <a:ext cx="15766850" cy="283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25"/>
              </a:lnSpc>
            </a:pPr>
            <a:r>
              <a:rPr lang="en-US" sz="11035" spc="-386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R PROGRAMMING </a:t>
            </a:r>
          </a:p>
          <a:p>
            <a:pPr algn="ctr">
              <a:lnSpc>
                <a:spcPts val="10925"/>
              </a:lnSpc>
            </a:pPr>
            <a:endParaRPr lang="en-US" sz="11035" spc="-386">
              <a:solidFill>
                <a:srgbClr val="FFFFFF"/>
              </a:solidFill>
              <a:latin typeface="210 수퍼사이즈 Black Box"/>
              <a:ea typeface="210 수퍼사이즈 Black Box"/>
              <a:cs typeface="210 수퍼사이즈 Black Box"/>
              <a:sym typeface="210 수퍼사이즈 Black Box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274506" y="5135339"/>
            <a:ext cx="7738988" cy="1797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0"/>
              </a:lnSpc>
            </a:pPr>
            <a:r>
              <a:rPr lang="en-US" sz="6357" spc="-40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DATA ANALYSIS IN R PROGRAMMING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74506" y="7837237"/>
            <a:ext cx="7738988" cy="353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499" b="1" spc="-159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PRESENTED BY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274506" y="8294484"/>
            <a:ext cx="7738988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499" spc="-15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AVICHAL TRIVEDI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0575" y="3351219"/>
            <a:ext cx="15766850" cy="1453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25"/>
              </a:lnSpc>
            </a:pPr>
            <a:r>
              <a:rPr lang="en-US" sz="11035" spc="-386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ESE-3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62429" y="1120421"/>
            <a:ext cx="1179078" cy="2475754"/>
          </a:xfrm>
          <a:custGeom>
            <a:avLst/>
            <a:gdLst/>
            <a:ahLst/>
            <a:cxnLst/>
            <a:rect l="l" t="t" r="r" b="b"/>
            <a:pathLst>
              <a:path w="1179078" h="2475754">
                <a:moveTo>
                  <a:pt x="0" y="0"/>
                </a:moveTo>
                <a:lnTo>
                  <a:pt x="1179078" y="0"/>
                </a:lnTo>
                <a:lnTo>
                  <a:pt x="1179078" y="2475755"/>
                </a:lnTo>
                <a:lnTo>
                  <a:pt x="0" y="2475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72362" y="4879436"/>
            <a:ext cx="9945615" cy="4052838"/>
          </a:xfrm>
          <a:custGeom>
            <a:avLst/>
            <a:gdLst/>
            <a:ahLst/>
            <a:cxnLst/>
            <a:rect l="l" t="t" r="r" b="b"/>
            <a:pathLst>
              <a:path w="9945615" h="4052838">
                <a:moveTo>
                  <a:pt x="0" y="0"/>
                </a:moveTo>
                <a:lnTo>
                  <a:pt x="9945615" y="0"/>
                </a:lnTo>
                <a:lnTo>
                  <a:pt x="9945615" y="4052838"/>
                </a:lnTo>
                <a:lnTo>
                  <a:pt x="0" y="4052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>
            <a:off x="12224178" y="3841921"/>
            <a:ext cx="4700716" cy="5830345"/>
          </a:xfrm>
          <a:custGeom>
            <a:avLst/>
            <a:gdLst/>
            <a:ahLst/>
            <a:cxnLst/>
            <a:rect l="l" t="t" r="r" b="b"/>
            <a:pathLst>
              <a:path w="4700716" h="5830345">
                <a:moveTo>
                  <a:pt x="0" y="0"/>
                </a:moveTo>
                <a:lnTo>
                  <a:pt x="4700715" y="0"/>
                </a:lnTo>
                <a:lnTo>
                  <a:pt x="4700715" y="5830345"/>
                </a:lnTo>
                <a:lnTo>
                  <a:pt x="0" y="58303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803572" y="666667"/>
            <a:ext cx="5119097" cy="838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6"/>
              </a:lnSpc>
            </a:pPr>
            <a:r>
              <a:rPr lang="en-US" sz="6268" spc="-219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QUESTION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94726" y="1893062"/>
            <a:ext cx="14336790" cy="1238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91"/>
              </a:lnSpc>
              <a:spcBef>
                <a:spcPct val="0"/>
              </a:spcBef>
            </a:pPr>
            <a:r>
              <a:rPr lang="en-US" sz="3636" spc="-12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WHAT ARE THE TOP 10 COUNTRIES PRODUCING NETFLIX CONTENT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32068" y="4172346"/>
            <a:ext cx="2626203" cy="42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8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CODE SNIPPET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077800" y="3712711"/>
            <a:ext cx="993471" cy="42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8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PLOT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-676455" y="-1098640"/>
            <a:ext cx="6662945" cy="12484281"/>
            <a:chOff x="0" y="0"/>
            <a:chExt cx="3388360" cy="6348730"/>
          </a:xfrm>
        </p:grpSpPr>
        <p:sp>
          <p:nvSpPr>
            <p:cNvPr id="4" name="Freeform 4"/>
            <p:cNvSpPr/>
            <p:nvPr/>
          </p:nvSpPr>
          <p:spPr>
            <a:xfrm>
              <a:off x="-452120" y="-452120"/>
              <a:ext cx="4292600" cy="7254240"/>
            </a:xfrm>
            <a:custGeom>
              <a:avLst/>
              <a:gdLst/>
              <a:ahLst/>
              <a:cxnLst/>
              <a:rect l="l" t="t" r="r" b="b"/>
              <a:pathLst>
                <a:path w="4292600" h="7254240">
                  <a:moveTo>
                    <a:pt x="3606800" y="2146300"/>
                  </a:moveTo>
                  <a:cubicBezTo>
                    <a:pt x="4292600" y="961390"/>
                    <a:pt x="3331210" y="0"/>
                    <a:pt x="2146300" y="685800"/>
                  </a:cubicBezTo>
                  <a:cubicBezTo>
                    <a:pt x="961390" y="0"/>
                    <a:pt x="0" y="961390"/>
                    <a:pt x="685800" y="2146300"/>
                  </a:cubicBezTo>
                  <a:cubicBezTo>
                    <a:pt x="323850" y="2772410"/>
                    <a:pt x="420370" y="3335020"/>
                    <a:pt x="767080" y="3627120"/>
                  </a:cubicBezTo>
                  <a:cubicBezTo>
                    <a:pt x="420370" y="3919220"/>
                    <a:pt x="323850" y="4481830"/>
                    <a:pt x="685800" y="5107940"/>
                  </a:cubicBezTo>
                  <a:cubicBezTo>
                    <a:pt x="0" y="6292850"/>
                    <a:pt x="961390" y="7254240"/>
                    <a:pt x="2146300" y="6568440"/>
                  </a:cubicBezTo>
                  <a:cubicBezTo>
                    <a:pt x="3331210" y="7254240"/>
                    <a:pt x="4292600" y="6292850"/>
                    <a:pt x="3606800" y="5107940"/>
                  </a:cubicBezTo>
                  <a:cubicBezTo>
                    <a:pt x="3968750" y="4481830"/>
                    <a:pt x="3872230" y="3919220"/>
                    <a:pt x="3525520" y="3627120"/>
                  </a:cubicBezTo>
                  <a:cubicBezTo>
                    <a:pt x="3872230" y="3335020"/>
                    <a:pt x="3968750" y="2771140"/>
                    <a:pt x="3606800" y="21463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-55880" y="16510"/>
              <a:ext cx="3498850" cy="6314440"/>
            </a:xfrm>
            <a:custGeom>
              <a:avLst/>
              <a:gdLst/>
              <a:ahLst/>
              <a:cxnLst/>
              <a:rect l="l" t="t" r="r" b="b"/>
              <a:pathLst>
                <a:path w="3498850" h="6314440">
                  <a:moveTo>
                    <a:pt x="2518410" y="6314440"/>
                  </a:moveTo>
                  <a:cubicBezTo>
                    <a:pt x="2277110" y="6314440"/>
                    <a:pt x="2012950" y="6235700"/>
                    <a:pt x="1756410" y="6087110"/>
                  </a:cubicBezTo>
                  <a:lnTo>
                    <a:pt x="1750060" y="6083300"/>
                  </a:lnTo>
                  <a:lnTo>
                    <a:pt x="1743710" y="6087110"/>
                  </a:lnTo>
                  <a:cubicBezTo>
                    <a:pt x="1487170" y="6235700"/>
                    <a:pt x="1223010" y="6314440"/>
                    <a:pt x="981710" y="6314440"/>
                  </a:cubicBezTo>
                  <a:cubicBezTo>
                    <a:pt x="638810" y="6314440"/>
                    <a:pt x="351790" y="6159500"/>
                    <a:pt x="195580" y="5887720"/>
                  </a:cubicBezTo>
                  <a:cubicBezTo>
                    <a:pt x="0" y="5549900"/>
                    <a:pt x="38100" y="5095240"/>
                    <a:pt x="299720" y="4643120"/>
                  </a:cubicBezTo>
                  <a:lnTo>
                    <a:pt x="303530" y="4636770"/>
                  </a:lnTo>
                  <a:lnTo>
                    <a:pt x="299720" y="4630420"/>
                  </a:lnTo>
                  <a:cubicBezTo>
                    <a:pt x="130810" y="4338320"/>
                    <a:pt x="53340" y="4042410"/>
                    <a:pt x="76200" y="3773170"/>
                  </a:cubicBezTo>
                  <a:cubicBezTo>
                    <a:pt x="97790" y="3528060"/>
                    <a:pt x="204470" y="3312160"/>
                    <a:pt x="378460" y="3167380"/>
                  </a:cubicBezTo>
                  <a:lnTo>
                    <a:pt x="389890" y="3157220"/>
                  </a:lnTo>
                  <a:lnTo>
                    <a:pt x="378460" y="3147060"/>
                  </a:lnTo>
                  <a:cubicBezTo>
                    <a:pt x="205740" y="3001010"/>
                    <a:pt x="97790" y="2786380"/>
                    <a:pt x="76200" y="2541270"/>
                  </a:cubicBezTo>
                  <a:cubicBezTo>
                    <a:pt x="53340" y="2273300"/>
                    <a:pt x="129540" y="1976120"/>
                    <a:pt x="299720" y="1682750"/>
                  </a:cubicBezTo>
                  <a:lnTo>
                    <a:pt x="303530" y="1676400"/>
                  </a:lnTo>
                  <a:lnTo>
                    <a:pt x="299720" y="1670050"/>
                  </a:lnTo>
                  <a:cubicBezTo>
                    <a:pt x="38100" y="1217930"/>
                    <a:pt x="0" y="764540"/>
                    <a:pt x="195580" y="426720"/>
                  </a:cubicBezTo>
                  <a:cubicBezTo>
                    <a:pt x="351790" y="154940"/>
                    <a:pt x="637540" y="0"/>
                    <a:pt x="980440" y="0"/>
                  </a:cubicBezTo>
                  <a:cubicBezTo>
                    <a:pt x="1221740" y="0"/>
                    <a:pt x="1485900" y="78740"/>
                    <a:pt x="1742440" y="227330"/>
                  </a:cubicBezTo>
                  <a:lnTo>
                    <a:pt x="1748790" y="231140"/>
                  </a:lnTo>
                  <a:lnTo>
                    <a:pt x="1755140" y="227330"/>
                  </a:lnTo>
                  <a:cubicBezTo>
                    <a:pt x="2011680" y="78740"/>
                    <a:pt x="2275840" y="0"/>
                    <a:pt x="2517140" y="0"/>
                  </a:cubicBezTo>
                  <a:cubicBezTo>
                    <a:pt x="2860040" y="0"/>
                    <a:pt x="3147060" y="154940"/>
                    <a:pt x="3303270" y="426720"/>
                  </a:cubicBezTo>
                  <a:cubicBezTo>
                    <a:pt x="3498850" y="764540"/>
                    <a:pt x="3460750" y="1219200"/>
                    <a:pt x="3199130" y="1671320"/>
                  </a:cubicBezTo>
                  <a:lnTo>
                    <a:pt x="3195320" y="1677670"/>
                  </a:lnTo>
                  <a:lnTo>
                    <a:pt x="3199130" y="1684020"/>
                  </a:lnTo>
                  <a:cubicBezTo>
                    <a:pt x="3368040" y="1977390"/>
                    <a:pt x="3445510" y="2273300"/>
                    <a:pt x="3422650" y="2542540"/>
                  </a:cubicBezTo>
                  <a:cubicBezTo>
                    <a:pt x="3401060" y="2787650"/>
                    <a:pt x="3294380" y="3003550"/>
                    <a:pt x="3120390" y="3148330"/>
                  </a:cubicBezTo>
                  <a:lnTo>
                    <a:pt x="3108960" y="3158490"/>
                  </a:lnTo>
                  <a:lnTo>
                    <a:pt x="3120390" y="3168650"/>
                  </a:lnTo>
                  <a:cubicBezTo>
                    <a:pt x="3293110" y="3314700"/>
                    <a:pt x="3401060" y="3529330"/>
                    <a:pt x="3422650" y="3774440"/>
                  </a:cubicBezTo>
                  <a:cubicBezTo>
                    <a:pt x="3445510" y="4042410"/>
                    <a:pt x="3369310" y="4339590"/>
                    <a:pt x="3199130" y="4632960"/>
                  </a:cubicBezTo>
                  <a:lnTo>
                    <a:pt x="3195320" y="4639310"/>
                  </a:lnTo>
                  <a:lnTo>
                    <a:pt x="3199130" y="4645660"/>
                  </a:lnTo>
                  <a:cubicBezTo>
                    <a:pt x="3460750" y="5099050"/>
                    <a:pt x="3498850" y="5552440"/>
                    <a:pt x="3303270" y="5890260"/>
                  </a:cubicBezTo>
                  <a:cubicBezTo>
                    <a:pt x="3148330" y="6159500"/>
                    <a:pt x="2861310" y="6314440"/>
                    <a:pt x="2518410" y="6314440"/>
                  </a:cubicBezTo>
                  <a:cubicBezTo>
                    <a:pt x="2518410" y="6314440"/>
                    <a:pt x="2518410" y="6314440"/>
                    <a:pt x="2518410" y="6314440"/>
                  </a:cubicBezTo>
                  <a:close/>
                </a:path>
              </a:pathLst>
            </a:custGeom>
            <a:blipFill>
              <a:blip r:embed="rId3"/>
              <a:stretch>
                <a:fillRect l="-105236" r="-105236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6869010" y="1304845"/>
            <a:ext cx="1179078" cy="2475754"/>
          </a:xfrm>
          <a:custGeom>
            <a:avLst/>
            <a:gdLst/>
            <a:ahLst/>
            <a:cxnLst/>
            <a:rect l="l" t="t" r="r" b="b"/>
            <a:pathLst>
              <a:path w="1179078" h="2475754">
                <a:moveTo>
                  <a:pt x="0" y="0"/>
                </a:moveTo>
                <a:lnTo>
                  <a:pt x="1179078" y="0"/>
                </a:lnTo>
                <a:lnTo>
                  <a:pt x="1179078" y="2475754"/>
                </a:lnTo>
                <a:lnTo>
                  <a:pt x="0" y="24757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187726" y="4213606"/>
            <a:ext cx="9773503" cy="3225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04"/>
              </a:lnSpc>
            </a:pPr>
            <a:r>
              <a:rPr lang="en-US" sz="2299" spc="13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This project provides an in-depth exploration of Netflix's content over the years, identifying key trends and popular genres, while utilizing R programming for effective data analysis and visualization. The findings can serve as a reference for Netflix's content strategy and future content recommendations.</a:t>
            </a:r>
          </a:p>
          <a:p>
            <a:pPr algn="l">
              <a:lnSpc>
                <a:spcPts val="2564"/>
              </a:lnSpc>
            </a:pPr>
            <a:endParaRPr lang="en-US" sz="2299" spc="137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algn="l">
              <a:lnSpc>
                <a:spcPts val="2564"/>
              </a:lnSpc>
            </a:pPr>
            <a:endParaRPr lang="en-US" sz="2299" spc="137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>
              <a:lnSpc>
                <a:spcPts val="2564"/>
              </a:lnSpc>
              <a:spcBef>
                <a:spcPct val="0"/>
              </a:spcBef>
            </a:pPr>
            <a:endParaRPr lang="en-US" sz="2299" spc="137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930607" y="2942234"/>
            <a:ext cx="6287742" cy="838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6"/>
              </a:lnSpc>
            </a:pPr>
            <a:r>
              <a:rPr lang="en-US" sz="6268" spc="-219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CONCLUSION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85452" y="7894186"/>
            <a:ext cx="1613995" cy="1608126"/>
          </a:xfrm>
          <a:custGeom>
            <a:avLst/>
            <a:gdLst/>
            <a:ahLst/>
            <a:cxnLst/>
            <a:rect l="l" t="t" r="r" b="b"/>
            <a:pathLst>
              <a:path w="1613995" h="1608126">
                <a:moveTo>
                  <a:pt x="0" y="0"/>
                </a:moveTo>
                <a:lnTo>
                  <a:pt x="1613996" y="0"/>
                </a:lnTo>
                <a:lnTo>
                  <a:pt x="1613996" y="1608127"/>
                </a:lnTo>
                <a:lnTo>
                  <a:pt x="0" y="16081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765921">
            <a:off x="15951730" y="3341953"/>
            <a:ext cx="2094087" cy="1743327"/>
          </a:xfrm>
          <a:custGeom>
            <a:avLst/>
            <a:gdLst/>
            <a:ahLst/>
            <a:cxnLst/>
            <a:rect l="l" t="t" r="r" b="b"/>
            <a:pathLst>
              <a:path w="2094087" h="1743327">
                <a:moveTo>
                  <a:pt x="0" y="0"/>
                </a:moveTo>
                <a:lnTo>
                  <a:pt x="2094087" y="0"/>
                </a:lnTo>
                <a:lnTo>
                  <a:pt x="2094087" y="1743327"/>
                </a:lnTo>
                <a:lnTo>
                  <a:pt x="0" y="17433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13372" y="2896998"/>
            <a:ext cx="1179078" cy="2475754"/>
          </a:xfrm>
          <a:custGeom>
            <a:avLst/>
            <a:gdLst/>
            <a:ahLst/>
            <a:cxnLst/>
            <a:rect l="l" t="t" r="r" b="b"/>
            <a:pathLst>
              <a:path w="1179078" h="2475754">
                <a:moveTo>
                  <a:pt x="0" y="0"/>
                </a:moveTo>
                <a:lnTo>
                  <a:pt x="1179078" y="0"/>
                </a:lnTo>
                <a:lnTo>
                  <a:pt x="1179078" y="2475754"/>
                </a:lnTo>
                <a:lnTo>
                  <a:pt x="0" y="24757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785008" y="7894186"/>
            <a:ext cx="1613995" cy="1608126"/>
          </a:xfrm>
          <a:custGeom>
            <a:avLst/>
            <a:gdLst/>
            <a:ahLst/>
            <a:cxnLst/>
            <a:rect l="l" t="t" r="r" b="b"/>
            <a:pathLst>
              <a:path w="1613995" h="1608126">
                <a:moveTo>
                  <a:pt x="0" y="0"/>
                </a:moveTo>
                <a:lnTo>
                  <a:pt x="1613995" y="0"/>
                </a:lnTo>
                <a:lnTo>
                  <a:pt x="1613995" y="1608127"/>
                </a:lnTo>
                <a:lnTo>
                  <a:pt x="0" y="16081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121294" y="861359"/>
            <a:ext cx="7738988" cy="353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499" spc="-15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:)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2198" y="2980811"/>
            <a:ext cx="14843604" cy="4687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995"/>
              </a:lnSpc>
            </a:pPr>
            <a:r>
              <a:rPr lang="en-US" sz="18177" spc="-636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0739" y="551171"/>
            <a:ext cx="9905118" cy="1116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72"/>
              </a:lnSpc>
            </a:pPr>
            <a:r>
              <a:rPr lang="en-US" sz="8457" spc="-296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INTRODUCTION </a:t>
            </a:r>
          </a:p>
        </p:txBody>
      </p:sp>
      <p:sp>
        <p:nvSpPr>
          <p:cNvPr id="4" name="AutoShape 4"/>
          <p:cNvSpPr/>
          <p:nvPr/>
        </p:nvSpPr>
        <p:spPr>
          <a:xfrm>
            <a:off x="-1088227" y="1857540"/>
            <a:ext cx="20061513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49711" y="4008639"/>
            <a:ext cx="502056" cy="5020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190500" y="228600"/>
              <a:ext cx="431800" cy="393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49711" y="2301175"/>
            <a:ext cx="502056" cy="50205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90500" y="228600"/>
              <a:ext cx="431800" cy="393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49711" y="6851180"/>
            <a:ext cx="502056" cy="50205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90500" y="228600"/>
              <a:ext cx="431800" cy="393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28700" y="2205925"/>
            <a:ext cx="16587913" cy="7963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17"/>
              </a:lnSpc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289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Objective:</a:t>
            </a:r>
          </a:p>
          <a:p>
            <a:pPr marL="625167" lvl="1" indent="-312583" algn="l">
              <a:lnSpc>
                <a:spcPts val="4517"/>
              </a:lnSpc>
              <a:buFont typeface="Arial"/>
              <a:buChar char="•"/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To explore and analyze Netflix's content catalog to discover patterns in content type, genres, release trends, and regional distribution.</a:t>
            </a:r>
          </a:p>
          <a:p>
            <a:pPr algn="l">
              <a:lnSpc>
                <a:spcPts val="4517"/>
              </a:lnSpc>
            </a:pPr>
            <a:r>
              <a:rPr lang="en-US" sz="289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Dataset Overview:</a:t>
            </a:r>
          </a:p>
          <a:p>
            <a:pPr marL="625167" lvl="1" indent="-312583" algn="l">
              <a:lnSpc>
                <a:spcPts val="4517"/>
              </a:lnSpc>
              <a:buFont typeface="Arial"/>
              <a:buChar char="•"/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Name: Netflix Movies and TV Shows Dataset</a:t>
            </a:r>
          </a:p>
          <a:p>
            <a:pPr marL="625167" lvl="1" indent="-312583" algn="l">
              <a:lnSpc>
                <a:spcPts val="4517"/>
              </a:lnSpc>
              <a:buFont typeface="Arial"/>
              <a:buChar char="•"/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Source: Kaggle</a:t>
            </a:r>
          </a:p>
          <a:p>
            <a:pPr marL="625167" lvl="1" indent="-312583" algn="l">
              <a:lnSpc>
                <a:spcPts val="4517"/>
              </a:lnSpc>
              <a:buFont typeface="Arial"/>
              <a:buChar char="•"/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Total Records: ~8,800+ titles</a:t>
            </a:r>
          </a:p>
          <a:p>
            <a:pPr marL="625167" lvl="1" indent="-312583" algn="l">
              <a:lnSpc>
                <a:spcPts val="4517"/>
              </a:lnSpc>
              <a:buFont typeface="Arial"/>
              <a:buChar char="•"/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Key Attributes: Type, Title, Country, Release Year, Rating, Duration, Genre</a:t>
            </a:r>
          </a:p>
          <a:p>
            <a:pPr algn="l">
              <a:lnSpc>
                <a:spcPts val="4517"/>
              </a:lnSpc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289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Questions Addressed:</a:t>
            </a:r>
          </a:p>
          <a:p>
            <a:pPr marL="625167" lvl="1" indent="-312583" algn="l">
              <a:lnSpc>
                <a:spcPts val="4517"/>
              </a:lnSpc>
              <a:buFont typeface="Arial"/>
              <a:buChar char="•"/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What’s the distribution between Movies and TV Shows?</a:t>
            </a:r>
          </a:p>
          <a:p>
            <a:pPr marL="625167" lvl="1" indent="-312583" algn="l">
              <a:lnSpc>
                <a:spcPts val="4517"/>
              </a:lnSpc>
              <a:buFont typeface="Arial"/>
              <a:buChar char="•"/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Which genres and countries dominate?</a:t>
            </a:r>
          </a:p>
          <a:p>
            <a:pPr marL="625167" lvl="1" indent="-312583" algn="l">
              <a:lnSpc>
                <a:spcPts val="4517"/>
              </a:lnSpc>
              <a:buFont typeface="Arial"/>
              <a:buChar char="•"/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How has Netflix’s content evolved over time?</a:t>
            </a:r>
          </a:p>
          <a:p>
            <a:pPr marL="625167" lvl="1" indent="-312583" algn="l">
              <a:lnSpc>
                <a:spcPts val="4517"/>
              </a:lnSpc>
              <a:buFont typeface="Arial"/>
              <a:buChar char="•"/>
            </a:pPr>
            <a:r>
              <a:rPr lang="en-US" sz="2895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are typical durations for movies?</a:t>
            </a:r>
          </a:p>
          <a:p>
            <a:pPr algn="l">
              <a:lnSpc>
                <a:spcPts val="4517"/>
              </a:lnSpc>
            </a:pPr>
            <a:endParaRPr lang="en-US" sz="2895" b="1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9675" y="2344868"/>
            <a:ext cx="9905839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1" spc="-2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TECHNOLOGIES AND LANGUAGES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99675" y="3014061"/>
            <a:ext cx="8396630" cy="1398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 Programming</a:t>
            </a:r>
          </a:p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RStudio (IDE)</a:t>
            </a:r>
          </a:p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CSV File Handling</a:t>
            </a:r>
          </a:p>
          <a:p>
            <a:pPr marL="0" lvl="0" indent="0" algn="l">
              <a:lnSpc>
                <a:spcPts val="2834"/>
              </a:lnSpc>
              <a:spcBef>
                <a:spcPct val="0"/>
              </a:spcBef>
            </a:pPr>
            <a:endParaRPr lang="en-US" sz="2099" u="none" spc="125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2413" y="1378507"/>
            <a:ext cx="9258422" cy="8645961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18548" y="344102"/>
            <a:ext cx="12654254" cy="180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29"/>
              </a:lnSpc>
            </a:pPr>
            <a:r>
              <a:rPr lang="en-US" sz="6999" spc="-244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TOOLS AND TECHNOLOGIES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9675" y="4386325"/>
            <a:ext cx="8658258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1" spc="-2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R - PACKAGES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9675" y="7432998"/>
            <a:ext cx="8658258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1" spc="-2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TECHNIQUES APPLIED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9675" y="5069557"/>
            <a:ext cx="8944325" cy="2455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dplyr – Data manipulation (filtering, summarizing, grouping)</a:t>
            </a:r>
          </a:p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ggplot2 – Data visualization (bar charts, histograms, line plots)</a:t>
            </a:r>
          </a:p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readr – Reading CSV files efficiently</a:t>
            </a:r>
          </a:p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tidyr – Text data cleaning (splitting multi-genre rows)</a:t>
            </a:r>
          </a:p>
          <a:p>
            <a:pPr marL="0" lvl="0" indent="0" algn="l">
              <a:lnSpc>
                <a:spcPts val="2834"/>
              </a:lnSpc>
              <a:spcBef>
                <a:spcPct val="0"/>
              </a:spcBef>
            </a:pPr>
            <a:endParaRPr lang="en-US" sz="2099" u="none" spc="125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99675" y="8183880"/>
            <a:ext cx="8396630" cy="2103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Cleaning &amp; Preprocessing</a:t>
            </a:r>
          </a:p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Content Trend Analysis (year-wise)</a:t>
            </a:r>
          </a:p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Genre &amp; Country Frequency Analysis</a:t>
            </a:r>
          </a:p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Duration Distribution</a:t>
            </a:r>
          </a:p>
          <a:p>
            <a:pPr marL="453388" lvl="1" indent="-226694" algn="l">
              <a:lnSpc>
                <a:spcPts val="2834"/>
              </a:lnSpc>
              <a:spcBef>
                <a:spcPct val="0"/>
              </a:spcBef>
              <a:buFont typeface="Arial"/>
              <a:buChar char="•"/>
            </a:pPr>
            <a:r>
              <a:rPr lang="en-US" sz="2099" u="none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Custom R Functions for Statistical Insights</a:t>
            </a:r>
          </a:p>
          <a:p>
            <a:pPr marL="0" lvl="0" indent="0" algn="l">
              <a:lnSpc>
                <a:spcPts val="2834"/>
              </a:lnSpc>
              <a:spcBef>
                <a:spcPct val="0"/>
              </a:spcBef>
            </a:pPr>
            <a:endParaRPr lang="en-US" sz="2099" u="none" spc="125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628662" y="3065242"/>
            <a:ext cx="7391699" cy="6677950"/>
          </a:xfrm>
          <a:custGeom>
            <a:avLst/>
            <a:gdLst/>
            <a:ahLst/>
            <a:cxnLst/>
            <a:rect l="l" t="t" r="r" b="b"/>
            <a:pathLst>
              <a:path w="7391699" h="6677950">
                <a:moveTo>
                  <a:pt x="0" y="0"/>
                </a:moveTo>
                <a:lnTo>
                  <a:pt x="7391700" y="0"/>
                </a:lnTo>
                <a:lnTo>
                  <a:pt x="7391700" y="6677950"/>
                </a:lnTo>
                <a:lnTo>
                  <a:pt x="0" y="66779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34841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353226" y="2913716"/>
            <a:ext cx="10033839" cy="6981004"/>
            <a:chOff x="0" y="0"/>
            <a:chExt cx="3358910" cy="233694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358910" cy="2336948"/>
            </a:xfrm>
            <a:custGeom>
              <a:avLst/>
              <a:gdLst/>
              <a:ahLst/>
              <a:cxnLst/>
              <a:rect l="l" t="t" r="r" b="b"/>
              <a:pathLst>
                <a:path w="3358910" h="2336948">
                  <a:moveTo>
                    <a:pt x="40122" y="0"/>
                  </a:moveTo>
                  <a:lnTo>
                    <a:pt x="3318788" y="0"/>
                  </a:lnTo>
                  <a:cubicBezTo>
                    <a:pt x="3329429" y="0"/>
                    <a:pt x="3339634" y="4227"/>
                    <a:pt x="3347158" y="11752"/>
                  </a:cubicBezTo>
                  <a:cubicBezTo>
                    <a:pt x="3354683" y="19276"/>
                    <a:pt x="3358910" y="29481"/>
                    <a:pt x="3358910" y="40122"/>
                  </a:cubicBezTo>
                  <a:lnTo>
                    <a:pt x="3358910" y="2296826"/>
                  </a:lnTo>
                  <a:cubicBezTo>
                    <a:pt x="3358910" y="2307467"/>
                    <a:pt x="3354683" y="2317672"/>
                    <a:pt x="3347158" y="2325197"/>
                  </a:cubicBezTo>
                  <a:cubicBezTo>
                    <a:pt x="3339634" y="2332721"/>
                    <a:pt x="3329429" y="2336948"/>
                    <a:pt x="3318788" y="2336948"/>
                  </a:cubicBezTo>
                  <a:lnTo>
                    <a:pt x="40122" y="2336948"/>
                  </a:lnTo>
                  <a:cubicBezTo>
                    <a:pt x="29481" y="2336948"/>
                    <a:pt x="19276" y="2332721"/>
                    <a:pt x="11752" y="2325197"/>
                  </a:cubicBezTo>
                  <a:cubicBezTo>
                    <a:pt x="4227" y="2317672"/>
                    <a:pt x="0" y="2307467"/>
                    <a:pt x="0" y="2296826"/>
                  </a:cubicBezTo>
                  <a:lnTo>
                    <a:pt x="0" y="40122"/>
                  </a:lnTo>
                  <a:cubicBezTo>
                    <a:pt x="0" y="29481"/>
                    <a:pt x="4227" y="19276"/>
                    <a:pt x="11752" y="11752"/>
                  </a:cubicBezTo>
                  <a:cubicBezTo>
                    <a:pt x="19276" y="4227"/>
                    <a:pt x="29481" y="0"/>
                    <a:pt x="40122" y="0"/>
                  </a:cubicBezTo>
                  <a:close/>
                </a:path>
              </a:pathLst>
            </a:custGeom>
            <a:solidFill>
              <a:srgbClr val="E14955">
                <a:alpha val="6000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85725"/>
              <a:ext cx="3358910" cy="22512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37416" y="3260944"/>
            <a:ext cx="9515268" cy="6330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6"/>
              </a:lnSpc>
            </a:pPr>
            <a:r>
              <a:rPr lang="en-US" sz="236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Overview:</a:t>
            </a:r>
          </a:p>
          <a:p>
            <a:pPr algn="just">
              <a:lnSpc>
                <a:spcPts val="3306"/>
              </a:lnSpc>
            </a:pPr>
            <a:r>
              <a:rPr lang="en-US" sz="236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dataset contains detailed information about the movies and TV shows available on Netflix. It is used to analyze trends, content distribution, and other key insights related to Netflix’s offerings.</a:t>
            </a:r>
          </a:p>
          <a:p>
            <a:pPr algn="just">
              <a:lnSpc>
                <a:spcPts val="3306"/>
              </a:lnSpc>
            </a:pPr>
            <a:r>
              <a:rPr lang="en-US" sz="236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key columns of the dataset is provided on the right as a table.</a:t>
            </a:r>
          </a:p>
          <a:p>
            <a:pPr algn="just">
              <a:lnSpc>
                <a:spcPts val="1296"/>
              </a:lnSpc>
            </a:pPr>
            <a:endParaRPr lang="en-US" sz="236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just">
              <a:lnSpc>
                <a:spcPts val="3306"/>
              </a:lnSpc>
            </a:pPr>
            <a:r>
              <a:rPr lang="en-US" sz="236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Usage:</a:t>
            </a:r>
          </a:p>
          <a:p>
            <a:pPr marL="509984" lvl="1" indent="-254992" algn="just">
              <a:lnSpc>
                <a:spcPts val="3306"/>
              </a:lnSpc>
              <a:buFont typeface="Arial"/>
              <a:buChar char="•"/>
            </a:pPr>
            <a:r>
              <a:rPr lang="en-US" sz="236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Content Analysis: Understanding the distribution of movies vs TV shows, identifying top genres, and tracking content over time.</a:t>
            </a:r>
          </a:p>
          <a:p>
            <a:pPr marL="509984" lvl="1" indent="-254992" algn="just">
              <a:lnSpc>
                <a:spcPts val="3306"/>
              </a:lnSpc>
              <a:buFont typeface="Arial"/>
              <a:buChar char="•"/>
            </a:pPr>
            <a:r>
              <a:rPr lang="en-US" sz="236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Geographic Insights: Analyzing the country of origin for Netflix’s content.</a:t>
            </a:r>
          </a:p>
          <a:p>
            <a:pPr marL="509984" lvl="1" indent="-254992" algn="just">
              <a:lnSpc>
                <a:spcPts val="3306"/>
              </a:lnSpc>
              <a:buFont typeface="Arial"/>
              <a:buChar char="•"/>
            </a:pPr>
            <a:r>
              <a:rPr lang="en-US" sz="236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Viewer Trends: Investigating content ratings, release trends, and genre popularity.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3226" y="448346"/>
            <a:ext cx="9699458" cy="180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29"/>
              </a:lnSpc>
            </a:pPr>
            <a:r>
              <a:rPr lang="en-US" sz="6999" spc="-244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DATASET EXPLANATION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1246163" y="-3037335"/>
            <a:ext cx="7840417" cy="14690497"/>
            <a:chOff x="0" y="0"/>
            <a:chExt cx="3388360" cy="6348730"/>
          </a:xfrm>
        </p:grpSpPr>
        <p:sp>
          <p:nvSpPr>
            <p:cNvPr id="4" name="Freeform 4"/>
            <p:cNvSpPr/>
            <p:nvPr/>
          </p:nvSpPr>
          <p:spPr>
            <a:xfrm>
              <a:off x="-452120" y="-452120"/>
              <a:ext cx="4292600" cy="7254240"/>
            </a:xfrm>
            <a:custGeom>
              <a:avLst/>
              <a:gdLst/>
              <a:ahLst/>
              <a:cxnLst/>
              <a:rect l="l" t="t" r="r" b="b"/>
              <a:pathLst>
                <a:path w="4292600" h="7254240">
                  <a:moveTo>
                    <a:pt x="3606800" y="2146300"/>
                  </a:moveTo>
                  <a:cubicBezTo>
                    <a:pt x="4292600" y="961390"/>
                    <a:pt x="3331210" y="0"/>
                    <a:pt x="2146300" y="685800"/>
                  </a:cubicBezTo>
                  <a:cubicBezTo>
                    <a:pt x="961390" y="0"/>
                    <a:pt x="0" y="961390"/>
                    <a:pt x="685800" y="2146300"/>
                  </a:cubicBezTo>
                  <a:cubicBezTo>
                    <a:pt x="323850" y="2772410"/>
                    <a:pt x="420370" y="3335020"/>
                    <a:pt x="767080" y="3627120"/>
                  </a:cubicBezTo>
                  <a:cubicBezTo>
                    <a:pt x="420370" y="3919220"/>
                    <a:pt x="323850" y="4481830"/>
                    <a:pt x="685800" y="5107940"/>
                  </a:cubicBezTo>
                  <a:cubicBezTo>
                    <a:pt x="0" y="6292850"/>
                    <a:pt x="961390" y="7254240"/>
                    <a:pt x="2146300" y="6568440"/>
                  </a:cubicBezTo>
                  <a:cubicBezTo>
                    <a:pt x="3331210" y="7254240"/>
                    <a:pt x="4292600" y="6292850"/>
                    <a:pt x="3606800" y="5107940"/>
                  </a:cubicBezTo>
                  <a:cubicBezTo>
                    <a:pt x="3968750" y="4481830"/>
                    <a:pt x="3872230" y="3919220"/>
                    <a:pt x="3525520" y="3627120"/>
                  </a:cubicBezTo>
                  <a:cubicBezTo>
                    <a:pt x="3872230" y="3335020"/>
                    <a:pt x="3968750" y="2771140"/>
                    <a:pt x="3606800" y="21463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-55880" y="16510"/>
              <a:ext cx="3498850" cy="6314440"/>
            </a:xfrm>
            <a:custGeom>
              <a:avLst/>
              <a:gdLst/>
              <a:ahLst/>
              <a:cxnLst/>
              <a:rect l="l" t="t" r="r" b="b"/>
              <a:pathLst>
                <a:path w="3498850" h="6314440">
                  <a:moveTo>
                    <a:pt x="2518410" y="6314440"/>
                  </a:moveTo>
                  <a:cubicBezTo>
                    <a:pt x="2277110" y="6314440"/>
                    <a:pt x="2012950" y="6235700"/>
                    <a:pt x="1756410" y="6087110"/>
                  </a:cubicBezTo>
                  <a:lnTo>
                    <a:pt x="1750060" y="6083300"/>
                  </a:lnTo>
                  <a:lnTo>
                    <a:pt x="1743710" y="6087110"/>
                  </a:lnTo>
                  <a:cubicBezTo>
                    <a:pt x="1487170" y="6235700"/>
                    <a:pt x="1223010" y="6314440"/>
                    <a:pt x="981710" y="6314440"/>
                  </a:cubicBezTo>
                  <a:cubicBezTo>
                    <a:pt x="638810" y="6314440"/>
                    <a:pt x="351790" y="6159500"/>
                    <a:pt x="195580" y="5887720"/>
                  </a:cubicBezTo>
                  <a:cubicBezTo>
                    <a:pt x="0" y="5549900"/>
                    <a:pt x="38100" y="5095240"/>
                    <a:pt x="299720" y="4643120"/>
                  </a:cubicBezTo>
                  <a:lnTo>
                    <a:pt x="303530" y="4636770"/>
                  </a:lnTo>
                  <a:lnTo>
                    <a:pt x="299720" y="4630420"/>
                  </a:lnTo>
                  <a:cubicBezTo>
                    <a:pt x="130810" y="4338320"/>
                    <a:pt x="53340" y="4042410"/>
                    <a:pt x="76200" y="3773170"/>
                  </a:cubicBezTo>
                  <a:cubicBezTo>
                    <a:pt x="97790" y="3528060"/>
                    <a:pt x="204470" y="3312160"/>
                    <a:pt x="378460" y="3167380"/>
                  </a:cubicBezTo>
                  <a:lnTo>
                    <a:pt x="389890" y="3157220"/>
                  </a:lnTo>
                  <a:lnTo>
                    <a:pt x="378460" y="3147060"/>
                  </a:lnTo>
                  <a:cubicBezTo>
                    <a:pt x="205740" y="3001010"/>
                    <a:pt x="97790" y="2786380"/>
                    <a:pt x="76200" y="2541270"/>
                  </a:cubicBezTo>
                  <a:cubicBezTo>
                    <a:pt x="53340" y="2273300"/>
                    <a:pt x="129540" y="1976120"/>
                    <a:pt x="299720" y="1682750"/>
                  </a:cubicBezTo>
                  <a:lnTo>
                    <a:pt x="303530" y="1676400"/>
                  </a:lnTo>
                  <a:lnTo>
                    <a:pt x="299720" y="1670050"/>
                  </a:lnTo>
                  <a:cubicBezTo>
                    <a:pt x="38100" y="1217930"/>
                    <a:pt x="0" y="764540"/>
                    <a:pt x="195580" y="426720"/>
                  </a:cubicBezTo>
                  <a:cubicBezTo>
                    <a:pt x="351790" y="154940"/>
                    <a:pt x="637540" y="0"/>
                    <a:pt x="980440" y="0"/>
                  </a:cubicBezTo>
                  <a:cubicBezTo>
                    <a:pt x="1221740" y="0"/>
                    <a:pt x="1485900" y="78740"/>
                    <a:pt x="1742440" y="227330"/>
                  </a:cubicBezTo>
                  <a:lnTo>
                    <a:pt x="1748790" y="231140"/>
                  </a:lnTo>
                  <a:lnTo>
                    <a:pt x="1755140" y="227330"/>
                  </a:lnTo>
                  <a:cubicBezTo>
                    <a:pt x="2011680" y="78740"/>
                    <a:pt x="2275840" y="0"/>
                    <a:pt x="2517140" y="0"/>
                  </a:cubicBezTo>
                  <a:cubicBezTo>
                    <a:pt x="2860040" y="0"/>
                    <a:pt x="3147060" y="154940"/>
                    <a:pt x="3303270" y="426720"/>
                  </a:cubicBezTo>
                  <a:cubicBezTo>
                    <a:pt x="3498850" y="764540"/>
                    <a:pt x="3460750" y="1219200"/>
                    <a:pt x="3199130" y="1671320"/>
                  </a:cubicBezTo>
                  <a:lnTo>
                    <a:pt x="3195320" y="1677670"/>
                  </a:lnTo>
                  <a:lnTo>
                    <a:pt x="3199130" y="1684020"/>
                  </a:lnTo>
                  <a:cubicBezTo>
                    <a:pt x="3368040" y="1977390"/>
                    <a:pt x="3445510" y="2273300"/>
                    <a:pt x="3422650" y="2542540"/>
                  </a:cubicBezTo>
                  <a:cubicBezTo>
                    <a:pt x="3401060" y="2787650"/>
                    <a:pt x="3294380" y="3003550"/>
                    <a:pt x="3120390" y="3148330"/>
                  </a:cubicBezTo>
                  <a:lnTo>
                    <a:pt x="3108960" y="3158490"/>
                  </a:lnTo>
                  <a:lnTo>
                    <a:pt x="3120390" y="3168650"/>
                  </a:lnTo>
                  <a:cubicBezTo>
                    <a:pt x="3293110" y="3314700"/>
                    <a:pt x="3401060" y="3529330"/>
                    <a:pt x="3422650" y="3774440"/>
                  </a:cubicBezTo>
                  <a:cubicBezTo>
                    <a:pt x="3445510" y="4042410"/>
                    <a:pt x="3369310" y="4339590"/>
                    <a:pt x="3199130" y="4632960"/>
                  </a:cubicBezTo>
                  <a:lnTo>
                    <a:pt x="3195320" y="4639310"/>
                  </a:lnTo>
                  <a:lnTo>
                    <a:pt x="3199130" y="4645660"/>
                  </a:lnTo>
                  <a:cubicBezTo>
                    <a:pt x="3460750" y="5099050"/>
                    <a:pt x="3498850" y="5552440"/>
                    <a:pt x="3303270" y="5890260"/>
                  </a:cubicBezTo>
                  <a:cubicBezTo>
                    <a:pt x="3148330" y="6159500"/>
                    <a:pt x="2861310" y="6314440"/>
                    <a:pt x="2518410" y="6314440"/>
                  </a:cubicBezTo>
                  <a:cubicBezTo>
                    <a:pt x="2518410" y="6314440"/>
                    <a:pt x="2518410" y="6314440"/>
                    <a:pt x="2518410" y="6314440"/>
                  </a:cubicBezTo>
                  <a:close/>
                </a:path>
              </a:pathLst>
            </a:custGeom>
            <a:blipFill>
              <a:blip r:embed="rId3"/>
              <a:stretch>
                <a:fillRect l="-20584" r="-20584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28700" y="3732627"/>
            <a:ext cx="977350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endParaRPr/>
          </a:p>
        </p:txBody>
      </p:sp>
      <p:grpSp>
        <p:nvGrpSpPr>
          <p:cNvPr id="7" name="Group 7"/>
          <p:cNvGrpSpPr/>
          <p:nvPr/>
        </p:nvGrpSpPr>
        <p:grpSpPr>
          <a:xfrm>
            <a:off x="550591" y="3557252"/>
            <a:ext cx="9092682" cy="5701048"/>
            <a:chOff x="0" y="0"/>
            <a:chExt cx="3043850" cy="190847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043850" cy="1908473"/>
            </a:xfrm>
            <a:custGeom>
              <a:avLst/>
              <a:gdLst/>
              <a:ahLst/>
              <a:cxnLst/>
              <a:rect l="l" t="t" r="r" b="b"/>
              <a:pathLst>
                <a:path w="3043850" h="1908473">
                  <a:moveTo>
                    <a:pt x="44275" y="0"/>
                  </a:moveTo>
                  <a:lnTo>
                    <a:pt x="2999575" y="0"/>
                  </a:lnTo>
                  <a:cubicBezTo>
                    <a:pt x="3024027" y="0"/>
                    <a:pt x="3043850" y="19823"/>
                    <a:pt x="3043850" y="44275"/>
                  </a:cubicBezTo>
                  <a:lnTo>
                    <a:pt x="3043850" y="1864197"/>
                  </a:lnTo>
                  <a:cubicBezTo>
                    <a:pt x="3043850" y="1888650"/>
                    <a:pt x="3024027" y="1908473"/>
                    <a:pt x="2999575" y="1908473"/>
                  </a:cubicBezTo>
                  <a:lnTo>
                    <a:pt x="44275" y="1908473"/>
                  </a:lnTo>
                  <a:cubicBezTo>
                    <a:pt x="19823" y="1908473"/>
                    <a:pt x="0" y="1888650"/>
                    <a:pt x="0" y="1864197"/>
                  </a:cubicBezTo>
                  <a:lnTo>
                    <a:pt x="0" y="44275"/>
                  </a:lnTo>
                  <a:cubicBezTo>
                    <a:pt x="0" y="19823"/>
                    <a:pt x="19823" y="0"/>
                    <a:pt x="44275" y="0"/>
                  </a:cubicBezTo>
                  <a:close/>
                </a:path>
              </a:pathLst>
            </a:custGeom>
            <a:solidFill>
              <a:srgbClr val="E14955">
                <a:alpha val="6000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85725"/>
              <a:ext cx="3043850" cy="1822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50591" y="1162050"/>
            <a:ext cx="9773503" cy="180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29"/>
              </a:lnSpc>
            </a:pPr>
            <a:r>
              <a:rPr lang="en-US" sz="6999" spc="-244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PROBLEM</a:t>
            </a:r>
          </a:p>
          <a:p>
            <a:pPr algn="l">
              <a:lnSpc>
                <a:spcPts val="6929"/>
              </a:lnSpc>
            </a:pPr>
            <a:r>
              <a:rPr lang="en-US" sz="6999" spc="-244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STATEMENT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3919952"/>
            <a:ext cx="8108471" cy="480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With the rapid expansion of digital streaming platforms, understanding content trends, viewer preferences, and content diversity has become crucial for providers like Netflix. This project aims to</a:t>
            </a: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analyze the Netflix Movies and TV Shows dataset</a:t>
            </a:r>
            <a:r>
              <a:rPr lang="en-US" sz="2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to </a:t>
            </a: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uncover patterns in content type distribution</a:t>
            </a:r>
            <a:r>
              <a:rPr lang="en-US" sz="2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release trends over the years</a:t>
            </a:r>
            <a:r>
              <a:rPr lang="en-US" sz="2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most popular genres</a:t>
            </a:r>
            <a:r>
              <a:rPr lang="en-US" sz="2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, and </a:t>
            </a: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top content-producing countries</a:t>
            </a:r>
            <a:r>
              <a:rPr lang="en-US" sz="2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. The goal is to gain actionable insights into how Netflix's content has evolved and to identify factors that influence its content strategy.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184420" y="747955"/>
            <a:ext cx="3919160" cy="992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82"/>
              </a:lnSpc>
            </a:pPr>
            <a:r>
              <a:rPr lang="en-US" sz="7457" spc="-261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STEPS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13245" y="1978025"/>
            <a:ext cx="8830755" cy="8668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Data Loading:</a:t>
            </a:r>
          </a:p>
          <a:p>
            <a:pPr marL="561337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Imported Netflix dataset using read_csv() for initial inspection</a:t>
            </a:r>
          </a:p>
          <a:p>
            <a:pPr algn="l">
              <a:lnSpc>
                <a:spcPts val="3639"/>
              </a:lnSpc>
            </a:pPr>
            <a:endParaRPr lang="en-US" sz="259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Cleaning:</a:t>
            </a:r>
          </a:p>
          <a:p>
            <a:pPr marL="561337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Removed rows with missing values in critical columns (e.g., type, release_year, duration).</a:t>
            </a:r>
          </a:p>
          <a:p>
            <a:pPr marL="561337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Used filter() and mutate() for preprocessing.</a:t>
            </a:r>
          </a:p>
          <a:p>
            <a:pPr algn="l">
              <a:lnSpc>
                <a:spcPts val="3639"/>
              </a:lnSpc>
            </a:pPr>
            <a:endParaRPr lang="en-US" sz="259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Exploratory Data Analysis (EDA):</a:t>
            </a:r>
          </a:p>
          <a:p>
            <a:pPr marL="561337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Content Type Distribution: Movies vs. TV Shows</a:t>
            </a:r>
          </a:p>
          <a:p>
            <a:pPr marL="561337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Release Year Trend: Titles added over time</a:t>
            </a:r>
          </a:p>
          <a:p>
            <a:pPr marL="561337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Top 10 Genres: Extracted using separate_rows() and grouped</a:t>
            </a:r>
          </a:p>
          <a:p>
            <a:pPr marL="561337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Top Producing Countries: Most frequent content origins</a:t>
            </a:r>
          </a:p>
          <a:p>
            <a:pPr marL="561337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Duration Analysis: Histogram of movie lengths</a:t>
            </a:r>
          </a:p>
          <a:p>
            <a:pPr algn="l">
              <a:lnSpc>
                <a:spcPts val="3639"/>
              </a:lnSpc>
            </a:pPr>
            <a:endParaRPr lang="en-US" sz="259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883397" y="2409190"/>
            <a:ext cx="7704214" cy="699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09"/>
              </a:lnSpc>
            </a:pPr>
            <a:r>
              <a:rPr lang="en-US" sz="264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Visualization:</a:t>
            </a:r>
          </a:p>
          <a:p>
            <a:pPr marL="572134" lvl="1" indent="-286067" algn="l">
              <a:lnSpc>
                <a:spcPts val="3709"/>
              </a:lnSpc>
              <a:buFont typeface="Arial"/>
              <a:buChar char="•"/>
            </a:pPr>
            <a:r>
              <a:rPr lang="en-US" sz="264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Created meaningful plots using ggplot2 including:</a:t>
            </a:r>
          </a:p>
          <a:p>
            <a:pPr marL="572134" lvl="1" indent="-286067" algn="l">
              <a:lnSpc>
                <a:spcPts val="3709"/>
              </a:lnSpc>
              <a:buFont typeface="Arial"/>
              <a:buChar char="•"/>
            </a:pPr>
            <a:r>
              <a:rPr lang="en-US" sz="264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Bar Charts</a:t>
            </a:r>
          </a:p>
          <a:p>
            <a:pPr marL="572134" lvl="1" indent="-286067" algn="l">
              <a:lnSpc>
                <a:spcPts val="3709"/>
              </a:lnSpc>
              <a:buFont typeface="Arial"/>
              <a:buChar char="•"/>
            </a:pPr>
            <a:r>
              <a:rPr lang="en-US" sz="264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Line Plots</a:t>
            </a:r>
          </a:p>
          <a:p>
            <a:pPr marL="572134" lvl="1" indent="-286067" algn="l">
              <a:lnSpc>
                <a:spcPts val="3709"/>
              </a:lnSpc>
              <a:buFont typeface="Arial"/>
              <a:buChar char="•"/>
            </a:pPr>
            <a:r>
              <a:rPr lang="en-US" sz="264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Histograms</a:t>
            </a:r>
          </a:p>
          <a:p>
            <a:pPr algn="l">
              <a:lnSpc>
                <a:spcPts val="3709"/>
              </a:lnSpc>
            </a:pPr>
            <a:endParaRPr lang="en-US" sz="264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709"/>
              </a:lnSpc>
            </a:pPr>
            <a:r>
              <a:rPr lang="en-US" sz="264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Insights &amp; Interpretation:</a:t>
            </a:r>
          </a:p>
          <a:p>
            <a:pPr marL="572134" lvl="1" indent="-286067" algn="l">
              <a:lnSpc>
                <a:spcPts val="3709"/>
              </a:lnSpc>
              <a:buFont typeface="Arial"/>
              <a:buChar char="•"/>
            </a:pPr>
            <a:r>
              <a:rPr lang="en-US" sz="264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Interpreted findings to understand Netflix’s content trends and strategy.</a:t>
            </a:r>
          </a:p>
          <a:p>
            <a:pPr algn="l">
              <a:lnSpc>
                <a:spcPts val="3709"/>
              </a:lnSpc>
            </a:pPr>
            <a:endParaRPr lang="en-US" sz="264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709"/>
              </a:lnSpc>
            </a:pPr>
            <a:r>
              <a:rPr lang="en-US" sz="264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User-Defined Function:</a:t>
            </a:r>
          </a:p>
          <a:p>
            <a:pPr marL="572134" lvl="1" indent="-286067" algn="l">
              <a:lnSpc>
                <a:spcPts val="3709"/>
              </a:lnSpc>
              <a:buFont typeface="Arial"/>
              <a:buChar char="•"/>
            </a:pPr>
            <a:r>
              <a:rPr lang="en-US" sz="264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Calculated average number of releases per year using a custom R function.</a:t>
            </a:r>
          </a:p>
          <a:p>
            <a:pPr algn="l">
              <a:lnSpc>
                <a:spcPts val="3709"/>
              </a:lnSpc>
            </a:pPr>
            <a:endParaRPr lang="en-US" sz="264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13245" y="2460"/>
            <a:ext cx="2322118" cy="1737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55"/>
              </a:lnSpc>
            </a:pPr>
            <a:r>
              <a:rPr lang="en-US" sz="103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📥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06505" y="414580"/>
            <a:ext cx="2322118" cy="3547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55"/>
              </a:lnSpc>
            </a:pPr>
            <a:r>
              <a:rPr lang="en-US" sz="103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🧹 </a:t>
            </a:r>
          </a:p>
          <a:p>
            <a:pPr algn="l">
              <a:lnSpc>
                <a:spcPts val="14455"/>
              </a:lnSpc>
            </a:pPr>
            <a:endParaRPr lang="en-US" sz="10325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728623" y="64530"/>
            <a:ext cx="2322118" cy="1737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55"/>
              </a:lnSpc>
            </a:pPr>
            <a:r>
              <a:rPr lang="en-US" sz="103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🔍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925748" y="545710"/>
            <a:ext cx="2322118" cy="1737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55"/>
              </a:lnSpc>
            </a:pPr>
            <a:r>
              <a:rPr lang="en-US" sz="103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📊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951510" y="64530"/>
            <a:ext cx="2322118" cy="1737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55"/>
              </a:lnSpc>
            </a:pPr>
            <a:r>
              <a:rPr lang="en-US" sz="103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🧠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098241" y="776130"/>
            <a:ext cx="2322118" cy="1737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55"/>
              </a:lnSpc>
            </a:pPr>
            <a:r>
              <a:rPr lang="en-US" sz="103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🧮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62429" y="1120421"/>
            <a:ext cx="1179078" cy="2475754"/>
          </a:xfrm>
          <a:custGeom>
            <a:avLst/>
            <a:gdLst/>
            <a:ahLst/>
            <a:cxnLst/>
            <a:rect l="l" t="t" r="r" b="b"/>
            <a:pathLst>
              <a:path w="1179078" h="2475754">
                <a:moveTo>
                  <a:pt x="0" y="0"/>
                </a:moveTo>
                <a:lnTo>
                  <a:pt x="1179078" y="0"/>
                </a:lnTo>
                <a:lnTo>
                  <a:pt x="1179078" y="2475755"/>
                </a:lnTo>
                <a:lnTo>
                  <a:pt x="0" y="2475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87895" y="5364011"/>
            <a:ext cx="9502016" cy="3052523"/>
          </a:xfrm>
          <a:custGeom>
            <a:avLst/>
            <a:gdLst/>
            <a:ahLst/>
            <a:cxnLst/>
            <a:rect l="l" t="t" r="r" b="b"/>
            <a:pathLst>
              <a:path w="9502016" h="3052523">
                <a:moveTo>
                  <a:pt x="0" y="0"/>
                </a:moveTo>
                <a:lnTo>
                  <a:pt x="9502016" y="0"/>
                </a:lnTo>
                <a:lnTo>
                  <a:pt x="9502016" y="3052522"/>
                </a:lnTo>
                <a:lnTo>
                  <a:pt x="0" y="30525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>
            <a:off x="12481377" y="4259509"/>
            <a:ext cx="4186316" cy="5192330"/>
          </a:xfrm>
          <a:custGeom>
            <a:avLst/>
            <a:gdLst/>
            <a:ahLst/>
            <a:cxnLst/>
            <a:rect l="l" t="t" r="r" b="b"/>
            <a:pathLst>
              <a:path w="4186316" h="5192330">
                <a:moveTo>
                  <a:pt x="0" y="0"/>
                </a:moveTo>
                <a:lnTo>
                  <a:pt x="4186317" y="0"/>
                </a:lnTo>
                <a:lnTo>
                  <a:pt x="4186317" y="5192330"/>
                </a:lnTo>
                <a:lnTo>
                  <a:pt x="0" y="51923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803572" y="666667"/>
            <a:ext cx="5119097" cy="838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6"/>
              </a:lnSpc>
            </a:pPr>
            <a:r>
              <a:rPr lang="en-US" sz="6268" spc="-219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QUESTION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94726" y="1893062"/>
            <a:ext cx="14336790" cy="1238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91"/>
              </a:lnSpc>
              <a:spcBef>
                <a:spcPct val="0"/>
              </a:spcBef>
            </a:pPr>
            <a:r>
              <a:rPr lang="en-US" sz="3636" spc="-12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WHAT IS THE CONTENT TYPE DISTRIBUTION ON NETFLIX 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94732" y="4585701"/>
            <a:ext cx="2626203" cy="42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8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CODE SNIPPET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077800" y="3712711"/>
            <a:ext cx="993471" cy="42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8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PLOT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62429" y="1120421"/>
            <a:ext cx="1179078" cy="2475754"/>
          </a:xfrm>
          <a:custGeom>
            <a:avLst/>
            <a:gdLst/>
            <a:ahLst/>
            <a:cxnLst/>
            <a:rect l="l" t="t" r="r" b="b"/>
            <a:pathLst>
              <a:path w="1179078" h="2475754">
                <a:moveTo>
                  <a:pt x="0" y="0"/>
                </a:moveTo>
                <a:lnTo>
                  <a:pt x="1179078" y="0"/>
                </a:lnTo>
                <a:lnTo>
                  <a:pt x="1179078" y="2475755"/>
                </a:lnTo>
                <a:lnTo>
                  <a:pt x="0" y="2475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363121" y="4141582"/>
            <a:ext cx="8717556" cy="5829866"/>
          </a:xfrm>
          <a:custGeom>
            <a:avLst/>
            <a:gdLst/>
            <a:ahLst/>
            <a:cxnLst/>
            <a:rect l="l" t="t" r="r" b="b"/>
            <a:pathLst>
              <a:path w="8717556" h="5829866">
                <a:moveTo>
                  <a:pt x="0" y="0"/>
                </a:moveTo>
                <a:lnTo>
                  <a:pt x="8717556" y="0"/>
                </a:lnTo>
                <a:lnTo>
                  <a:pt x="8717556" y="5829866"/>
                </a:lnTo>
                <a:lnTo>
                  <a:pt x="0" y="58298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33649" y="5143500"/>
            <a:ext cx="8610351" cy="2924201"/>
          </a:xfrm>
          <a:custGeom>
            <a:avLst/>
            <a:gdLst/>
            <a:ahLst/>
            <a:cxnLst/>
            <a:rect l="l" t="t" r="r" b="b"/>
            <a:pathLst>
              <a:path w="8610351" h="2924201">
                <a:moveTo>
                  <a:pt x="0" y="0"/>
                </a:moveTo>
                <a:lnTo>
                  <a:pt x="8610351" y="0"/>
                </a:lnTo>
                <a:lnTo>
                  <a:pt x="8610351" y="2924201"/>
                </a:lnTo>
                <a:lnTo>
                  <a:pt x="0" y="29242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31252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803572" y="666667"/>
            <a:ext cx="5119097" cy="838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6"/>
              </a:lnSpc>
            </a:pPr>
            <a:r>
              <a:rPr lang="en-US" sz="6268" spc="-219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QUESTION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94726" y="1893062"/>
            <a:ext cx="14336790" cy="1238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91"/>
              </a:lnSpc>
              <a:spcBef>
                <a:spcPct val="0"/>
              </a:spcBef>
            </a:pPr>
            <a:r>
              <a:rPr lang="en-US" sz="3636" spc="-12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WHAT ARE THE NETFLEX RELEASE TRENDS OVER YEARS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716620" y="3548551"/>
            <a:ext cx="2626203" cy="42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8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CODE SNIPPET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225163" y="3548551"/>
            <a:ext cx="993471" cy="42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8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PLOT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94256" y="1225033"/>
            <a:ext cx="1179078" cy="2475754"/>
          </a:xfrm>
          <a:custGeom>
            <a:avLst/>
            <a:gdLst/>
            <a:ahLst/>
            <a:cxnLst/>
            <a:rect l="l" t="t" r="r" b="b"/>
            <a:pathLst>
              <a:path w="1179078" h="2475754">
                <a:moveTo>
                  <a:pt x="0" y="0"/>
                </a:moveTo>
                <a:lnTo>
                  <a:pt x="1179078" y="0"/>
                </a:lnTo>
                <a:lnTo>
                  <a:pt x="1179078" y="2475754"/>
                </a:lnTo>
                <a:lnTo>
                  <a:pt x="0" y="24757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09160" y="4940382"/>
            <a:ext cx="9248136" cy="3634554"/>
          </a:xfrm>
          <a:custGeom>
            <a:avLst/>
            <a:gdLst/>
            <a:ahLst/>
            <a:cxnLst/>
            <a:rect l="l" t="t" r="r" b="b"/>
            <a:pathLst>
              <a:path w="9248136" h="3634554">
                <a:moveTo>
                  <a:pt x="0" y="0"/>
                </a:moveTo>
                <a:lnTo>
                  <a:pt x="9248136" y="0"/>
                </a:lnTo>
                <a:lnTo>
                  <a:pt x="9248136" y="3634555"/>
                </a:lnTo>
                <a:lnTo>
                  <a:pt x="0" y="36345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688"/>
            </a:stretch>
          </a:blipFill>
        </p:spPr>
      </p:sp>
      <p:sp>
        <p:nvSpPr>
          <p:cNvPr id="5" name="Freeform 5"/>
          <p:cNvSpPr/>
          <p:nvPr/>
        </p:nvSpPr>
        <p:spPr>
          <a:xfrm rot="-5400000">
            <a:off x="11810036" y="3401073"/>
            <a:ext cx="4618882" cy="5728846"/>
          </a:xfrm>
          <a:custGeom>
            <a:avLst/>
            <a:gdLst/>
            <a:ahLst/>
            <a:cxnLst/>
            <a:rect l="l" t="t" r="r" b="b"/>
            <a:pathLst>
              <a:path w="4618882" h="5728846">
                <a:moveTo>
                  <a:pt x="0" y="0"/>
                </a:moveTo>
                <a:lnTo>
                  <a:pt x="4618882" y="0"/>
                </a:lnTo>
                <a:lnTo>
                  <a:pt x="4618882" y="5728846"/>
                </a:lnTo>
                <a:lnTo>
                  <a:pt x="0" y="57288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803572" y="1143000"/>
            <a:ext cx="5119097" cy="838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6"/>
              </a:lnSpc>
            </a:pPr>
            <a:r>
              <a:rPr lang="en-US" sz="6268" spc="-219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QUESTION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33228" y="2121605"/>
            <a:ext cx="8259785" cy="611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91"/>
              </a:lnSpc>
              <a:spcBef>
                <a:spcPct val="0"/>
              </a:spcBef>
            </a:pPr>
            <a:r>
              <a:rPr lang="en-US" sz="3636" spc="-12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WHAT ARE THE TOP 10 GENRES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920127" y="4131649"/>
            <a:ext cx="2626203" cy="42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8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CODE SNIPPET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902035" y="3279633"/>
            <a:ext cx="993471" cy="421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87">
                <a:solidFill>
                  <a:srgbClr val="FFFFFF"/>
                </a:solidFill>
                <a:latin typeface="210 수퍼사이즈 Black Box"/>
                <a:ea typeface="210 수퍼사이즈 Black Box"/>
                <a:cs typeface="210 수퍼사이즈 Black Box"/>
                <a:sym typeface="210 수퍼사이즈 Black Box"/>
              </a:rPr>
              <a:t>PLOT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641</Words>
  <Application>Microsoft Office PowerPoint</Application>
  <PresentationFormat>Custom</PresentationFormat>
  <Paragraphs>100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Inter Bold</vt:lpstr>
      <vt:lpstr>Montserrat Bold</vt:lpstr>
      <vt:lpstr>Canva Sans Bold</vt:lpstr>
      <vt:lpstr>Canva Sans</vt:lpstr>
      <vt:lpstr>210 수퍼사이즈 Black Box</vt:lpstr>
      <vt:lpstr>Montserrat Medium</vt:lpstr>
      <vt:lpstr>Arial</vt:lpstr>
      <vt:lpstr>Inter</vt:lpstr>
      <vt:lpstr>Montserrat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and Black Modern Black Friday Presentation</dc:title>
  <cp:lastModifiedBy>Avichal Trivedi</cp:lastModifiedBy>
  <cp:revision>2</cp:revision>
  <dcterms:created xsi:type="dcterms:W3CDTF">2006-08-16T00:00:00Z</dcterms:created>
  <dcterms:modified xsi:type="dcterms:W3CDTF">2025-04-22T18:45:59Z</dcterms:modified>
  <dc:identifier>DAGlX4vM-9A</dc:identifier>
</cp:coreProperties>
</file>

<file path=docProps/thumbnail.jpeg>
</file>